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60daff029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60daff029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60daff029d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60daff029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0daff029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60daff029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60daff029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60daff029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60dd3381f0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60dd3381f0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60dd3381f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60dd3381f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60dd3381f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60dd3381f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0dd3381f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0dd3381f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60dd3381f0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60dd3381f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0dd3381f0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60dd3381f0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61444dd19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61444dd19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fac385ca8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fac385ca8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60dd3381f0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60dd3381f0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60dd3381f0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60dd3381f0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60dd3381f0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60dd3381f0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60dd3381f0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60dd3381f0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60dd3381f0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60dd3381f0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60dd3381f0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60dd3381f0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0dd3381f0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0dd3381f0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60dd3381f0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60dd3381f0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60dd3381f0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60dd3381f0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fac385ca8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5fac385ca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5fac385ca8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5fac385ca8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60dd3381f0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60dd3381f0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60dd3381f0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60dd3381f0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60dd3381f0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60dd3381f0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5fac385c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5fac385c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60daff029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60daff029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fac385ca8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fac385ca8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fac385ca8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5fac385ca8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5fac385ca8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5fac385ca8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5fac385ca8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5fac385ca8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yihui.name/animation/example/grad-desc/" TargetMode="External"/><Relationship Id="rId4" Type="http://schemas.openxmlformats.org/officeDocument/2006/relationships/hyperlink" Target="http://playground.tensorflow.org/#activation=tanh&amp;batchSize=10&amp;dataset=circle&amp;regDataset=reg-plane&amp;learningRate=0.03&amp;regularizationRate=0&amp;noise=0&amp;networkShape=4,2&amp;seed=0.99346&amp;showTestData=false&amp;discretize=false&amp;percTrainData=50&amp;x=true&amp;y=true&amp;xTimesY=false&amp;xSquared=false&amp;ySquared=false&amp;cosX=false&amp;sinX=false&amp;cosY=false&amp;sinY=false&amp;collectStats=false&amp;problem=classification&amp;initZero=false&amp;hideText=fals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youtube.com/watch?v=jajksuQW4mc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youtube.com/watch?v=b3IyDNB_ciI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Learning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Pradip Tivhale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Activation function: Sigmoid</a:t>
            </a:r>
            <a:endParaRPr/>
          </a:p>
        </p:txBody>
      </p:sp>
      <p:pic>
        <p:nvPicPr>
          <p:cNvPr id="144" name="Google Shape;14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5388" y="1017725"/>
            <a:ext cx="5713223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Activation function: tanh</a:t>
            </a:r>
            <a:endParaRPr/>
          </a:p>
        </p:txBody>
      </p:sp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9438" y="1111175"/>
            <a:ext cx="578511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Activation function: The Rectified Linear Unit (ReLU)</a:t>
            </a:r>
            <a:endParaRPr/>
          </a:p>
        </p:txBody>
      </p:sp>
      <p:pic>
        <p:nvPicPr>
          <p:cNvPr id="156" name="Google Shape;15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025" y="1125925"/>
            <a:ext cx="5720078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Softmax</a:t>
            </a:r>
            <a:endParaRPr/>
          </a:p>
        </p:txBody>
      </p:sp>
      <p:sp>
        <p:nvSpPr>
          <p:cNvPr id="162" name="Google Shape;162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Softmax is a way of forcing the neural networks to output the sum of 1.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Used in Output </a:t>
            </a:r>
            <a:r>
              <a:rPr lang="en"/>
              <a:t>layers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Euclidean distance can be computed between softmax probabilities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one-hot encoding for optimization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Regularization method</a:t>
            </a:r>
            <a:endParaRPr/>
          </a:p>
        </p:txBody>
      </p:sp>
      <p:sp>
        <p:nvSpPr>
          <p:cNvPr id="168" name="Google Shape;16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Dropout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Batch normalization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L1 and L2 normalization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Dropout</a:t>
            </a:r>
            <a:endParaRPr/>
          </a:p>
        </p:txBody>
      </p:sp>
      <p:pic>
        <p:nvPicPr>
          <p:cNvPr id="174" name="Google Shape;17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1050" y="1195950"/>
            <a:ext cx="7066121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Batch normalization</a:t>
            </a:r>
            <a:endParaRPr/>
          </a:p>
        </p:txBody>
      </p:sp>
      <p:sp>
        <p:nvSpPr>
          <p:cNvPr id="180" name="Google Shape;180;p28"/>
          <p:cNvSpPr txBox="1"/>
          <p:nvPr>
            <p:ph idx="1" type="body"/>
          </p:nvPr>
        </p:nvSpPr>
        <p:spPr>
          <a:xfrm>
            <a:off x="311700" y="1152475"/>
            <a:ext cx="8520600" cy="35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Batch normalization, increase the stability and performance of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neural network training.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normalizes the output from a layer with zero mean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and a standard deviation of 1.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reduces overfitting and makes the network train faster.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 It is very useful in training complex neural networks.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L1 and L2 </a:t>
            </a:r>
            <a:endParaRPr/>
          </a:p>
        </p:txBody>
      </p:sp>
      <p:sp>
        <p:nvSpPr>
          <p:cNvPr id="186" name="Google Shape;186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L1 penalizes the absolute value of the weight and tends to make the weights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zero.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L2 penalizes the squared value of the weight and tends to make the weight smaller during the train.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 txBox="1"/>
          <p:nvPr>
            <p:ph type="title"/>
          </p:nvPr>
        </p:nvSpPr>
        <p:spPr>
          <a:xfrm>
            <a:off x="311700" y="367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Gradient descent</a:t>
            </a:r>
            <a:endParaRPr/>
          </a:p>
        </p:txBody>
      </p:sp>
      <p:pic>
        <p:nvPicPr>
          <p:cNvPr id="192" name="Google Shape;19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5050" y="1434500"/>
            <a:ext cx="6799826" cy="3031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Gradient descent : visualization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3"/>
              </a:rPr>
              <a:t>https://yihui.name/animation/example/grad-desc/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://playground.tensorflow.org/#activation=tanh&amp;batchSize=10&amp;dataset=circle&amp;regDataset=reg-plane&amp;learningRate=0.03&amp;regularizationRate=0&amp;noise=0&amp;networkShape=4,2&amp;seed=0.99346&amp;showTestData=false&amp;discretize=false&amp;percTrainData=50&amp;x=true&amp;y=true&amp;xTimesY=false&amp;xSquared=false&amp;ySquared=false&amp;cosX=false&amp;sinX=false&amp;cosY=false&amp;sinY=false&amp;collectStats=false&amp;problem=classification&amp;initZero=false&amp;hideText=false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478175" y="323075"/>
            <a:ext cx="6939900" cy="38640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1392900" y="601975"/>
            <a:ext cx="4290600" cy="3463500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2013075" y="1356900"/>
            <a:ext cx="2223000" cy="2127000"/>
          </a:xfrm>
          <a:prstGeom prst="ellipse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2571750" y="1873900"/>
            <a:ext cx="1176000" cy="6978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learning</a:t>
            </a:r>
            <a:endParaRPr/>
          </a:p>
        </p:txBody>
      </p:sp>
      <p:sp>
        <p:nvSpPr>
          <p:cNvPr id="64" name="Google Shape;64;p14"/>
          <p:cNvSpPr txBox="1"/>
          <p:nvPr/>
        </p:nvSpPr>
        <p:spPr>
          <a:xfrm>
            <a:off x="3993325" y="1124325"/>
            <a:ext cx="904500" cy="568500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65" name="Google Shape;65;p14"/>
          <p:cNvSpPr txBox="1"/>
          <p:nvPr/>
        </p:nvSpPr>
        <p:spPr>
          <a:xfrm>
            <a:off x="5944750" y="1292325"/>
            <a:ext cx="775500" cy="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2"/>
          <p:cNvSpPr txBox="1"/>
          <p:nvPr>
            <p:ph type="title"/>
          </p:nvPr>
        </p:nvSpPr>
        <p:spPr>
          <a:xfrm>
            <a:off x="311700" y="235800"/>
            <a:ext cx="8520600" cy="4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</a:t>
            </a:r>
            <a:endParaRPr/>
          </a:p>
        </p:txBody>
      </p:sp>
      <p:pic>
        <p:nvPicPr>
          <p:cNvPr id="204" name="Google Shape;20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025" y="1113700"/>
            <a:ext cx="8589952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Kernel</a:t>
            </a:r>
            <a:endParaRPr/>
          </a:p>
        </p:txBody>
      </p:sp>
      <p:pic>
        <p:nvPicPr>
          <p:cNvPr id="210" name="Google Shape;21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3500" y="1131375"/>
            <a:ext cx="6461942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Kernel</a:t>
            </a:r>
            <a:endParaRPr/>
          </a:p>
        </p:txBody>
      </p:sp>
      <p:sp>
        <p:nvSpPr>
          <p:cNvPr id="216" name="Google Shape;216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kernel has two parameters, called stride and size.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size can be any dimension of a rectangle 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 Stride is the number of pixels moved every time.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stride of length 1 produces an image of almost the same size, and a stride of length 2 produces half the size.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Padding the image will help in achieving the same size of the input.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Max pooling</a:t>
            </a:r>
            <a:endParaRPr/>
          </a:p>
        </p:txBody>
      </p:sp>
      <p:pic>
        <p:nvPicPr>
          <p:cNvPr id="222" name="Google Shape;22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500" y="1118450"/>
            <a:ext cx="7747532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Max pooling</a:t>
            </a:r>
            <a:endParaRPr/>
          </a:p>
        </p:txBody>
      </p:sp>
      <p:sp>
        <p:nvSpPr>
          <p:cNvPr id="228" name="Google Shape;228;p36"/>
          <p:cNvSpPr txBox="1"/>
          <p:nvPr/>
        </p:nvSpPr>
        <p:spPr>
          <a:xfrm>
            <a:off x="646175" y="1318175"/>
            <a:ext cx="8038200" cy="38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Pooling layers are placed between convolution layers.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Pooling layers reduce the size of the image across layers by sampling.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The sampling is done by selecting the maximum value in a window.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Average pooling averages over the window.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Pooling also acts as a regularization technique to avoid overfitting.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Pooling is carried out on all the channels of features.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 Pooling can also be performed with various strides.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visualization</a:t>
            </a:r>
            <a:endParaRPr/>
          </a:p>
        </p:txBody>
      </p:sp>
      <p:sp>
        <p:nvSpPr>
          <p:cNvPr id="234" name="Google Shape;234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CNN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Application</a:t>
            </a:r>
            <a:endParaRPr/>
          </a:p>
        </p:txBody>
      </p:sp>
      <p:pic>
        <p:nvPicPr>
          <p:cNvPr id="240" name="Google Shape;24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9200" y="1221825"/>
            <a:ext cx="5805274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Localization and segmentation</a:t>
            </a:r>
            <a:endParaRPr/>
          </a:p>
        </p:txBody>
      </p:sp>
      <p:pic>
        <p:nvPicPr>
          <p:cNvPr id="246" name="Google Shape;24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198" cy="2572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caption</a:t>
            </a:r>
            <a:endParaRPr/>
          </a:p>
        </p:txBody>
      </p:sp>
      <p:pic>
        <p:nvPicPr>
          <p:cNvPr id="252" name="Google Shape;25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2600" y="1105525"/>
            <a:ext cx="6323915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</a:t>
            </a:r>
            <a:endParaRPr/>
          </a:p>
        </p:txBody>
      </p:sp>
      <p:pic>
        <p:nvPicPr>
          <p:cNvPr id="258" name="Google Shape;25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9975" y="1084800"/>
            <a:ext cx="4675722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Vs DL</a:t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848" y="1294625"/>
            <a:ext cx="7312553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RNN</a:t>
            </a:r>
            <a:endParaRPr/>
          </a:p>
        </p:txBody>
      </p:sp>
      <p:sp>
        <p:nvSpPr>
          <p:cNvPr id="264" name="Google Shape;264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65" name="Google Shape;26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375" y="1563200"/>
            <a:ext cx="7353300" cy="24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LSTM</a:t>
            </a:r>
            <a:endParaRPr/>
          </a:p>
        </p:txBody>
      </p:sp>
      <p:sp>
        <p:nvSpPr>
          <p:cNvPr id="271" name="Google Shape;271;p43"/>
          <p:cNvSpPr txBox="1"/>
          <p:nvPr>
            <p:ph idx="1" type="body"/>
          </p:nvPr>
        </p:nvSpPr>
        <p:spPr>
          <a:xfrm>
            <a:off x="311700" y="1152475"/>
            <a:ext cx="8520600" cy="39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Long short-term memory (LSTM) can store information for longer periods of time, and hence, it is efficient in capturing long-term efficiencies.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LSTM has several gates: forget, input, and output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Forget gate</a:t>
            </a:r>
            <a:r>
              <a:rPr lang="en"/>
              <a:t> maintains the information previous state.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input gate</a:t>
            </a:r>
            <a:r>
              <a:rPr lang="en"/>
              <a:t> updates the current state using the input.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output gate</a:t>
            </a:r>
            <a:r>
              <a:rPr lang="en"/>
              <a:t> decides the information be passed to the next state.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ability to forget and retain only the important things enables LSTM to remember over a longer time period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LSTM</a:t>
            </a:r>
            <a:endParaRPr/>
          </a:p>
        </p:txBody>
      </p:sp>
      <p:pic>
        <p:nvPicPr>
          <p:cNvPr id="277" name="Google Shape;27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199" cy="37860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Hand-on  Session</a:t>
            </a:r>
            <a:endParaRPr/>
          </a:p>
        </p:txBody>
      </p:sp>
      <p:sp>
        <p:nvSpPr>
          <p:cNvPr id="283" name="Google Shape;283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FF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Network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Input  </a:t>
            </a:r>
            <a:endParaRPr/>
          </a:p>
        </p:txBody>
      </p:sp>
      <p:sp>
        <p:nvSpPr>
          <p:cNvPr id="78" name="Google Shape;78;p16"/>
          <p:cNvSpPr/>
          <p:nvPr/>
        </p:nvSpPr>
        <p:spPr>
          <a:xfrm>
            <a:off x="1234350" y="1395250"/>
            <a:ext cx="6465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1350125" y="2590388"/>
            <a:ext cx="6465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/>
          <p:nvPr/>
        </p:nvSpPr>
        <p:spPr>
          <a:xfrm>
            <a:off x="1341250" y="3785525"/>
            <a:ext cx="6465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6"/>
          <p:cNvSpPr/>
          <p:nvPr/>
        </p:nvSpPr>
        <p:spPr>
          <a:xfrm>
            <a:off x="3270325" y="3147025"/>
            <a:ext cx="6465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6"/>
          <p:cNvSpPr/>
          <p:nvPr/>
        </p:nvSpPr>
        <p:spPr>
          <a:xfrm>
            <a:off x="3298363" y="1967950"/>
            <a:ext cx="6465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/>
          <p:nvPr/>
        </p:nvSpPr>
        <p:spPr>
          <a:xfrm>
            <a:off x="5375550" y="3785525"/>
            <a:ext cx="6465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6"/>
          <p:cNvSpPr/>
          <p:nvPr/>
        </p:nvSpPr>
        <p:spPr>
          <a:xfrm>
            <a:off x="5375550" y="2597463"/>
            <a:ext cx="6465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6"/>
          <p:cNvSpPr/>
          <p:nvPr/>
        </p:nvSpPr>
        <p:spPr>
          <a:xfrm>
            <a:off x="5375550" y="1521250"/>
            <a:ext cx="6465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6"/>
          <p:cNvSpPr/>
          <p:nvPr/>
        </p:nvSpPr>
        <p:spPr>
          <a:xfrm>
            <a:off x="7480775" y="2574325"/>
            <a:ext cx="6465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/>
          <p:nvPr/>
        </p:nvSpPr>
        <p:spPr>
          <a:xfrm>
            <a:off x="527775" y="1695400"/>
            <a:ext cx="561300" cy="224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6"/>
          <p:cNvSpPr/>
          <p:nvPr/>
        </p:nvSpPr>
        <p:spPr>
          <a:xfrm>
            <a:off x="601000" y="3959675"/>
            <a:ext cx="561300" cy="224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6"/>
          <p:cNvSpPr/>
          <p:nvPr/>
        </p:nvSpPr>
        <p:spPr>
          <a:xfrm>
            <a:off x="672925" y="2836575"/>
            <a:ext cx="561300" cy="224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0" name="Google Shape;90;p16"/>
          <p:cNvCxnSpPr>
            <a:stCxn id="78" idx="6"/>
            <a:endCxn id="82" idx="1"/>
          </p:cNvCxnSpPr>
          <p:nvPr/>
        </p:nvCxnSpPr>
        <p:spPr>
          <a:xfrm>
            <a:off x="1880850" y="1681600"/>
            <a:ext cx="1512300" cy="37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1" name="Google Shape;91;p16"/>
          <p:cNvCxnSpPr>
            <a:stCxn id="80" idx="7"/>
            <a:endCxn id="81" idx="3"/>
          </p:cNvCxnSpPr>
          <p:nvPr/>
        </p:nvCxnSpPr>
        <p:spPr>
          <a:xfrm flipH="1" rot="10800000">
            <a:off x="1893072" y="3635995"/>
            <a:ext cx="1471800" cy="2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2" name="Google Shape;92;p16"/>
          <p:cNvCxnSpPr>
            <a:stCxn id="79" idx="5"/>
            <a:endCxn id="82" idx="3"/>
          </p:cNvCxnSpPr>
          <p:nvPr/>
        </p:nvCxnSpPr>
        <p:spPr>
          <a:xfrm flipH="1" rot="10800000">
            <a:off x="1901947" y="2456718"/>
            <a:ext cx="1491000" cy="62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3" name="Google Shape;93;p16"/>
          <p:cNvCxnSpPr>
            <a:endCxn id="82" idx="1"/>
          </p:cNvCxnSpPr>
          <p:nvPr/>
        </p:nvCxnSpPr>
        <p:spPr>
          <a:xfrm>
            <a:off x="1880740" y="1681620"/>
            <a:ext cx="1512300" cy="37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4" name="Google Shape;94;p16"/>
          <p:cNvCxnSpPr>
            <a:stCxn id="81" idx="7"/>
            <a:endCxn id="84" idx="3"/>
          </p:cNvCxnSpPr>
          <p:nvPr/>
        </p:nvCxnSpPr>
        <p:spPr>
          <a:xfrm flipH="1" rot="10800000">
            <a:off x="3822147" y="3086295"/>
            <a:ext cx="1648200" cy="14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5" name="Google Shape;95;p16"/>
          <p:cNvCxnSpPr>
            <a:stCxn id="78" idx="5"/>
            <a:endCxn id="81" idx="1"/>
          </p:cNvCxnSpPr>
          <p:nvPr/>
        </p:nvCxnSpPr>
        <p:spPr>
          <a:xfrm>
            <a:off x="1786172" y="1884080"/>
            <a:ext cx="1578900" cy="134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6" name="Google Shape;96;p16"/>
          <p:cNvCxnSpPr>
            <a:stCxn id="79" idx="5"/>
            <a:endCxn id="81" idx="3"/>
          </p:cNvCxnSpPr>
          <p:nvPr/>
        </p:nvCxnSpPr>
        <p:spPr>
          <a:xfrm>
            <a:off x="1901947" y="3079218"/>
            <a:ext cx="1463100" cy="55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7" name="Google Shape;97;p16"/>
          <p:cNvCxnSpPr>
            <a:stCxn id="80" idx="6"/>
            <a:endCxn id="82" idx="3"/>
          </p:cNvCxnSpPr>
          <p:nvPr/>
        </p:nvCxnSpPr>
        <p:spPr>
          <a:xfrm flipH="1" rot="10800000">
            <a:off x="1987750" y="2456675"/>
            <a:ext cx="1405200" cy="161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8" name="Google Shape;98;p16"/>
          <p:cNvCxnSpPr/>
          <p:nvPr/>
        </p:nvCxnSpPr>
        <p:spPr>
          <a:xfrm flipH="1" rot="10800000">
            <a:off x="3944863" y="1929913"/>
            <a:ext cx="1525500" cy="24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9" name="Google Shape;99;p16"/>
          <p:cNvCxnSpPr>
            <a:stCxn id="82" idx="6"/>
            <a:endCxn id="84" idx="0"/>
          </p:cNvCxnSpPr>
          <p:nvPr/>
        </p:nvCxnSpPr>
        <p:spPr>
          <a:xfrm>
            <a:off x="3944863" y="2254300"/>
            <a:ext cx="1753800" cy="34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0" name="Google Shape;100;p16"/>
          <p:cNvCxnSpPr>
            <a:stCxn id="82" idx="5"/>
            <a:endCxn id="83" idx="1"/>
          </p:cNvCxnSpPr>
          <p:nvPr/>
        </p:nvCxnSpPr>
        <p:spPr>
          <a:xfrm>
            <a:off x="3850185" y="2456780"/>
            <a:ext cx="1620000" cy="14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" name="Google Shape;101;p16"/>
          <p:cNvCxnSpPr>
            <a:stCxn id="81" idx="6"/>
            <a:endCxn id="83" idx="0"/>
          </p:cNvCxnSpPr>
          <p:nvPr/>
        </p:nvCxnSpPr>
        <p:spPr>
          <a:xfrm>
            <a:off x="3916825" y="3433375"/>
            <a:ext cx="1782000" cy="35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2" name="Google Shape;102;p16"/>
          <p:cNvCxnSpPr>
            <a:stCxn id="81" idx="5"/>
            <a:endCxn id="85" idx="3"/>
          </p:cNvCxnSpPr>
          <p:nvPr/>
        </p:nvCxnSpPr>
        <p:spPr>
          <a:xfrm flipH="1" rot="10800000">
            <a:off x="3822147" y="2010155"/>
            <a:ext cx="1648200" cy="162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3" name="Google Shape;103;p16"/>
          <p:cNvCxnSpPr>
            <a:stCxn id="85" idx="6"/>
            <a:endCxn id="86" idx="0"/>
          </p:cNvCxnSpPr>
          <p:nvPr/>
        </p:nvCxnSpPr>
        <p:spPr>
          <a:xfrm>
            <a:off x="6022050" y="1807600"/>
            <a:ext cx="1782000" cy="76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4" name="Google Shape;104;p16"/>
          <p:cNvCxnSpPr>
            <a:stCxn id="84" idx="6"/>
            <a:endCxn id="86" idx="2"/>
          </p:cNvCxnSpPr>
          <p:nvPr/>
        </p:nvCxnSpPr>
        <p:spPr>
          <a:xfrm flipH="1" rot="10800000">
            <a:off x="6022050" y="2860713"/>
            <a:ext cx="1458600" cy="2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5" name="Google Shape;105;p16"/>
          <p:cNvCxnSpPr>
            <a:stCxn id="83" idx="6"/>
            <a:endCxn id="86" idx="3"/>
          </p:cNvCxnSpPr>
          <p:nvPr/>
        </p:nvCxnSpPr>
        <p:spPr>
          <a:xfrm flipH="1" rot="10800000">
            <a:off x="6022050" y="3063275"/>
            <a:ext cx="1553400" cy="100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6" name="Google Shape;106;p16"/>
          <p:cNvSpPr txBox="1"/>
          <p:nvPr/>
        </p:nvSpPr>
        <p:spPr>
          <a:xfrm>
            <a:off x="3245925" y="3905650"/>
            <a:ext cx="1082100" cy="3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Hidden layer</a:t>
            </a:r>
            <a:endParaRPr/>
          </a:p>
        </p:txBody>
      </p:sp>
      <p:sp>
        <p:nvSpPr>
          <p:cNvPr id="107" name="Google Shape;107;p16"/>
          <p:cNvSpPr txBox="1"/>
          <p:nvPr/>
        </p:nvSpPr>
        <p:spPr>
          <a:xfrm>
            <a:off x="7666175" y="3892475"/>
            <a:ext cx="10821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 layer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311700" y="191600"/>
            <a:ext cx="8520600" cy="4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Perceptron</a:t>
            </a:r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400" y="997425"/>
            <a:ext cx="8236226" cy="372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Deep Learning now</a:t>
            </a:r>
            <a:endParaRPr/>
          </a:p>
        </p:txBody>
      </p:sp>
      <p:sp>
        <p:nvSpPr>
          <p:cNvPr id="119" name="Google Shape;11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Data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Computation power(moore's law)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u="sng">
                <a:solidFill>
                  <a:schemeClr val="hlink"/>
                </a:solidFill>
                <a:hlinkClick r:id="rId3"/>
              </a:rPr>
              <a:t>Video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</a:t>
            </a:r>
            <a:endParaRPr/>
          </a:p>
        </p:txBody>
      </p:sp>
      <p:sp>
        <p:nvSpPr>
          <p:cNvPr id="125" name="Google Shape;12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Line </a:t>
            </a:r>
            <a:r>
              <a:rPr lang="en"/>
              <a:t>equation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Correlation with Unit</a:t>
            </a:r>
            <a:endParaRPr/>
          </a:p>
        </p:txBody>
      </p:sp>
      <p:sp>
        <p:nvSpPr>
          <p:cNvPr id="126" name="Google Shape;126;p19"/>
          <p:cNvSpPr/>
          <p:nvPr/>
        </p:nvSpPr>
        <p:spPr>
          <a:xfrm>
            <a:off x="4572000" y="1562200"/>
            <a:ext cx="1414800" cy="1414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CPU vs GPU</a:t>
            </a:r>
            <a:endParaRPr/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0625" y="1434500"/>
            <a:ext cx="6676225" cy="326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NN Parameter</a:t>
            </a:r>
            <a:endParaRPr/>
          </a:p>
        </p:txBody>
      </p:sp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Layers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Activation function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optimizer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